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0" r:id="rId3"/>
    <p:sldId id="285" r:id="rId4"/>
    <p:sldId id="279" r:id="rId5"/>
    <p:sldId id="275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81" r:id="rId26"/>
    <p:sldId id="282" r:id="rId27"/>
    <p:sldId id="283" r:id="rId28"/>
    <p:sldId id="284" r:id="rId29"/>
    <p:sldId id="278" r:id="rId30"/>
    <p:sldId id="27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home5@bk.ru" TargetMode="External"/><Relationship Id="rId2" Type="http://schemas.openxmlformats.org/officeDocument/2006/relationships/hyperlink" Target="mailto:cpnn@bk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Министерство образования Иркутской области</a:t>
            </a:r>
            <a:br>
              <a:rPr lang="ru-RU" sz="2800" dirty="0" smtClean="0"/>
            </a:br>
            <a:r>
              <a:rPr lang="ru-RU" sz="2800" dirty="0" smtClean="0"/>
              <a:t>ГБУ «Центр профилактики, реабилитации и коррекции»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3929089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   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ОРГАНИЗАЦИЯ  ПРОФИЛАКТИЧЕСКОЙ ДЕЯТЕЛЬНОСТИ В СИСТЕМЕ ОБРАЗОВАНИЯ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Директор ЦПРК </a:t>
            </a:r>
            <a:r>
              <a:rPr lang="ru-RU" dirty="0" err="1" smtClean="0"/>
              <a:t>Галстян</a:t>
            </a:r>
            <a:r>
              <a:rPr lang="ru-RU" dirty="0" smtClean="0"/>
              <a:t> Маргарита Николаевна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Новые тенденции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857916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smtClean="0"/>
              <a:t>Основаниями для направления к врачу-наркологу являются: </a:t>
            </a:r>
            <a:r>
              <a:rPr lang="ru-RU" sz="4200" b="1" dirty="0" smtClean="0"/>
              <a:t>установленные факты </a:t>
            </a:r>
            <a:r>
              <a:rPr lang="ru-RU" sz="4200" dirty="0" smtClean="0"/>
              <a:t>употребления алкогольных напитков, токсических,  наркотических веществ. </a:t>
            </a:r>
          </a:p>
          <a:p>
            <a:r>
              <a:rPr lang="ru-RU" sz="4200" dirty="0" smtClean="0"/>
              <a:t>Направление выдается медицинским работником родителям (законным представителям) в письменном виде с указанием адреса и телефона ближайшего кабинета врача-нарколога, либо педагогом-психологом (в устной форме). Факт выдачи направления медицинским работником фиксируется в журнале выдачи направлений. Журнал выдачи направлений должен быть прошит, заверен руководителем образовательного учреждения, страницы журнала - пронумерованы. Хранится журнал выдачи направлений в сейфе </a:t>
            </a:r>
            <a:r>
              <a:rPr lang="ru-RU" sz="4200" dirty="0" err="1" smtClean="0"/>
              <a:t>наркопоста</a:t>
            </a:r>
            <a:r>
              <a:rPr lang="ru-RU" sz="4200" dirty="0" smtClean="0"/>
              <a:t>.</a:t>
            </a:r>
          </a:p>
          <a:p>
            <a:r>
              <a:rPr lang="ru-RU" sz="4200" dirty="0" smtClean="0"/>
              <a:t>Информация в электронном виде должна иметь определенные уровни защиты от проникновения. Информация используется в отчетности в обезличенном виде. </a:t>
            </a:r>
          </a:p>
          <a:p>
            <a:r>
              <a:rPr lang="ru-RU" sz="4200" dirty="0" smtClean="0"/>
              <a:t>Право доступа к информации о несовершеннолетних «группы риска» имеют: заместитель директора по учебно-воспитательной (воспитательной) работе, родители (законные представители) несовершеннолетних «группы риска», медицинский работник образовательного учреждения, педагог-психолог, социальный педагог; ограниченное право доступа имеют классные руководители (кураторы).</a:t>
            </a:r>
          </a:p>
          <a:p>
            <a:pPr>
              <a:buNone/>
            </a:pPr>
            <a:endParaRPr lang="ru-RU" sz="38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28760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1" dirty="0" smtClean="0"/>
              <a:t>Организация работы Совета профилактики </a:t>
            </a:r>
            <a:r>
              <a:rPr lang="ru-RU" sz="3600" b="1" dirty="0" err="1" smtClean="0"/>
              <a:t>наркопоста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30. Цель работы Совета профилактики </a:t>
            </a:r>
            <a:r>
              <a:rPr lang="ru-RU" dirty="0" err="1" smtClean="0"/>
              <a:t>наркопоста</a:t>
            </a:r>
            <a:r>
              <a:rPr lang="ru-RU" dirty="0" smtClean="0"/>
              <a:t> (далее - СПН) – оказание комплексной адресной помощи несовершеннолетним «группы риска» в образовательном учреждении и их семьям. </a:t>
            </a:r>
          </a:p>
          <a:p>
            <a:pPr>
              <a:buNone/>
            </a:pPr>
            <a:r>
              <a:rPr lang="ru-RU" dirty="0" smtClean="0"/>
              <a:t>31. Основные задачи деятельности СПН:</a:t>
            </a:r>
          </a:p>
          <a:p>
            <a:pPr>
              <a:buNone/>
            </a:pPr>
            <a:r>
              <a:rPr lang="ru-RU" dirty="0" smtClean="0"/>
              <a:t>обеспечить защиту прав и законных интересов несовершеннолетних;</a:t>
            </a:r>
          </a:p>
          <a:p>
            <a:pPr>
              <a:buNone/>
            </a:pPr>
            <a:r>
              <a:rPr lang="ru-RU" dirty="0" smtClean="0"/>
              <a:t>анализировать эффективность деятельности образовательного учреждения по первичной и вторичной профилактике употребления ПАВ в  отношении каждого несовершеннолетнего «группы риска»;</a:t>
            </a:r>
          </a:p>
          <a:p>
            <a:pPr>
              <a:buNone/>
            </a:pPr>
            <a:r>
              <a:rPr lang="ru-RU" dirty="0" smtClean="0"/>
              <a:t>обеспечить выявление несовершеннолетних, находящихся в социально опасном положении, и организовать индивидуально-ориентированную помощь;</a:t>
            </a:r>
          </a:p>
          <a:p>
            <a:pPr>
              <a:buNone/>
            </a:pPr>
            <a:r>
              <a:rPr lang="ru-RU" dirty="0" smtClean="0"/>
              <a:t>организовать конструктивное взаимодействие с родителями (законными представителями) по коррекции риска вовлечения несовершеннолетних в </a:t>
            </a:r>
            <a:r>
              <a:rPr lang="ru-RU" dirty="0" err="1" smtClean="0"/>
              <a:t>наркопотребление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857232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Деятельность СПН основывается на следующих принципах: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Принцип системности. </a:t>
            </a:r>
          </a:p>
          <a:p>
            <a:r>
              <a:rPr lang="ru-RU" dirty="0" smtClean="0"/>
              <a:t>Принцип законности. </a:t>
            </a:r>
          </a:p>
          <a:p>
            <a:r>
              <a:rPr lang="ru-RU" dirty="0" smtClean="0"/>
              <a:t>Принцип сотрудничества.</a:t>
            </a:r>
          </a:p>
          <a:p>
            <a:r>
              <a:rPr lang="ru-RU" dirty="0" smtClean="0"/>
              <a:t>Принцип разделения ответственности между семьей и образовательным учреждением. </a:t>
            </a:r>
          </a:p>
          <a:p>
            <a:r>
              <a:rPr lang="ru-RU" dirty="0" smtClean="0"/>
              <a:t>Принцип добровольности.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Функции СПН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786874" cy="621508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постановка и снятие с учета несовершеннолетних «группы риска», склонных к употреблению ПАВ;</a:t>
            </a:r>
          </a:p>
          <a:p>
            <a:r>
              <a:rPr lang="ru-RU" dirty="0" smtClean="0"/>
              <a:t>организация диагностической и  коррекционной работы  при отсутствии педагога-психолога (СПН может разработать лист маршрутизации с указанием контактных телефонов, адресов специалистов, врача-нарколога, врача-психиатра);</a:t>
            </a:r>
          </a:p>
          <a:p>
            <a:r>
              <a:rPr lang="ru-RU" dirty="0" smtClean="0"/>
              <a:t>защита прав и законных интересов обучающихся, недопущение их нарушения со стороны иных участников образовательного процесса;</a:t>
            </a:r>
          </a:p>
          <a:p>
            <a:r>
              <a:rPr lang="ru-RU" dirty="0" smtClean="0"/>
              <a:t>выстраивание конструктивных отношений с родителями (законными представителями) и выработка единых требований к несовершеннолетним;</a:t>
            </a:r>
          </a:p>
          <a:p>
            <a:r>
              <a:rPr lang="ru-RU" dirty="0" smtClean="0"/>
              <a:t>контроль выполнения индивидуальных коррекционных программ и программ сопровождения;</a:t>
            </a:r>
          </a:p>
          <a:p>
            <a:r>
              <a:rPr lang="ru-RU" dirty="0" smtClean="0"/>
              <a:t>контроль и анализ результатов профилактической деятельности образовательного учреждения в отношении каждого несовершеннолетнего «группы риска», в том числе их занятости в свободное от учебы время.</a:t>
            </a:r>
          </a:p>
          <a:p>
            <a:r>
              <a:rPr lang="ru-RU" dirty="0" smtClean="0"/>
              <a:t>СПН может принять решение об организации коррекционной работы, как в отношении обучающегося, так и в отношении родителей (законных представителей) и/или семей несовершеннолетнего «группы риска», если они не справляются со своими обязанностями по воспитанию, обучению или содержанию несовершеннолетних.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Проведение </a:t>
            </a:r>
            <a:r>
              <a:rPr lang="ru-RU" sz="3200" b="1" dirty="0" err="1" smtClean="0"/>
              <a:t>психолого-медико-педагогического</a:t>
            </a:r>
            <a:r>
              <a:rPr lang="ru-RU" sz="3200" b="1" dirty="0" smtClean="0"/>
              <a:t> консилиума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9001156" cy="6072230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Цель </a:t>
            </a:r>
            <a:r>
              <a:rPr lang="ru-RU" sz="3800" dirty="0" err="1" smtClean="0"/>
              <a:t>психолого-медико-педагогического</a:t>
            </a:r>
            <a:r>
              <a:rPr lang="ru-RU" sz="3800" dirty="0" smtClean="0"/>
              <a:t> консилиума – рассмотрение ситуации обучающегося со стороны определения сложности (уровня риска вовлечения в </a:t>
            </a:r>
            <a:r>
              <a:rPr lang="ru-RU" sz="3800" dirty="0" err="1" smtClean="0"/>
              <a:t>наркопотребление</a:t>
            </a:r>
            <a:r>
              <a:rPr lang="ru-RU" sz="3800" dirty="0" smtClean="0"/>
              <a:t> и </a:t>
            </a:r>
            <a:r>
              <a:rPr lang="ru-RU" sz="3800" dirty="0" err="1" smtClean="0"/>
              <a:t>наркосреду</a:t>
            </a:r>
            <a:r>
              <a:rPr lang="ru-RU" sz="3800" dirty="0" smtClean="0"/>
              <a:t>) </a:t>
            </a:r>
            <a:r>
              <a:rPr lang="ru-RU" sz="3800" dirty="0" err="1" smtClean="0"/>
              <a:t>и</a:t>
            </a:r>
            <a:r>
              <a:rPr lang="ru-RU" sz="3800" dirty="0" smtClean="0"/>
              <a:t> определение необходимой и возможной </a:t>
            </a:r>
            <a:r>
              <a:rPr lang="ru-RU" sz="3800" dirty="0" err="1" smtClean="0"/>
              <a:t>психолого-медико-педагогической</a:t>
            </a:r>
            <a:r>
              <a:rPr lang="ru-RU" sz="3800" dirty="0" smtClean="0"/>
              <a:t> помощи несовершеннолетнему и его родителям (законным представителям).</a:t>
            </a:r>
          </a:p>
          <a:p>
            <a:r>
              <a:rPr lang="ru-RU" sz="3800" dirty="0" smtClean="0"/>
              <a:t>Решение о рассмотрении обучающегося на </a:t>
            </a:r>
            <a:r>
              <a:rPr lang="ru-RU" sz="3800" dirty="0" err="1" smtClean="0"/>
              <a:t>психолого-медико-педагогического</a:t>
            </a:r>
            <a:r>
              <a:rPr lang="ru-RU" sz="3800" dirty="0" smtClean="0"/>
              <a:t> консилиума принимает СПН.</a:t>
            </a:r>
          </a:p>
          <a:p>
            <a:r>
              <a:rPr lang="ru-RU" sz="3800" dirty="0" err="1" smtClean="0"/>
              <a:t>Психолого-медико-педагогический</a:t>
            </a:r>
            <a:r>
              <a:rPr lang="ru-RU" sz="3800" dirty="0" smtClean="0"/>
              <a:t> консилиум (далее – ПМПК) – коллегиальный орган специалистов образовательного учреждения, разрабатывающий и предлагающий семье индивидуальную программу (план) мероприятий, направленных на помощь родителям и самому несовершеннолетнему «группы риска» по коррекции поведения, содержащий конкретные психолого-педагогические рекомендации и методики с учетом особенностей здоровья и психофизического развития обучающегося.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Проведение </a:t>
            </a:r>
            <a:r>
              <a:rPr lang="ru-RU" sz="3200" b="1" dirty="0" err="1" smtClean="0"/>
              <a:t>психолого-медико-педагогического</a:t>
            </a:r>
            <a:r>
              <a:rPr lang="ru-RU" sz="3200" b="1" dirty="0" smtClean="0"/>
              <a:t> консилиума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543444"/>
          </a:xfrm>
        </p:spPr>
        <p:txBody>
          <a:bodyPr>
            <a:normAutofit fontScale="92500"/>
          </a:bodyPr>
          <a:lstStyle/>
          <a:p>
            <a:r>
              <a:rPr lang="ru-RU" sz="2800" dirty="0" smtClean="0"/>
              <a:t> </a:t>
            </a:r>
            <a:r>
              <a:rPr lang="ru-RU" sz="2600" dirty="0" smtClean="0"/>
              <a:t>Для получения положительного результата коррекции поведения обучающегося ПМПК определяет цель вмешательства и его границы. </a:t>
            </a:r>
          </a:p>
          <a:p>
            <a:r>
              <a:rPr lang="ru-RU" sz="2600" dirty="0" smtClean="0"/>
              <a:t>Итогом работы консилиума являются согласованные всеми участниками индивидуальные программы (планы) сопровождения обучающихся, а также части индивидуальных программ социальной реабилитации для детей, находящихся в социально опасном положении. </a:t>
            </a:r>
          </a:p>
          <a:p>
            <a:r>
              <a:rPr lang="ru-RU" sz="2600" dirty="0" smtClean="0"/>
              <a:t>ПМПК проводится по плану (оптимальный вариант - не реже двух раз в месяц), возможно экстренное проведение.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7157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2400" b="1" dirty="0"/>
              <a:t>Кураторство индивидуальной программы (плана) сопровождения обучающегося, склонного к употреблению ПАВ</a:t>
            </a:r>
            <a:r>
              <a:rPr lang="ru-RU" sz="2000" dirty="0"/>
              <a:t/>
            </a:r>
            <a:br>
              <a:rPr lang="ru-RU" sz="20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57214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44. Цель куратора ИПС – создание условий для выстраивания эффективного процесса коррекции поведенческих отклонений несовершеннолетнего «группы риска».</a:t>
            </a:r>
          </a:p>
          <a:p>
            <a:pPr>
              <a:buNone/>
            </a:pPr>
            <a:r>
              <a:rPr lang="ru-RU" dirty="0" smtClean="0"/>
              <a:t>45. Задачи куратора ИПС:</a:t>
            </a:r>
          </a:p>
          <a:p>
            <a:pPr>
              <a:buNone/>
            </a:pPr>
            <a:r>
              <a:rPr lang="ru-RU" dirty="0" smtClean="0"/>
              <a:t>выстраивать конструктивное взаимодействие с несовершеннолетним;</a:t>
            </a:r>
          </a:p>
          <a:p>
            <a:pPr>
              <a:buNone/>
            </a:pPr>
            <a:r>
              <a:rPr lang="ru-RU" dirty="0" smtClean="0"/>
              <a:t>выявлять проблемы, особенности развития и потенциала несовершеннолетнего;</a:t>
            </a:r>
          </a:p>
          <a:p>
            <a:pPr>
              <a:buNone/>
            </a:pPr>
            <a:r>
              <a:rPr lang="ru-RU" dirty="0" smtClean="0"/>
              <a:t>обеспечивать постоянную поддержку обучающегося в направлении позитивных изменений;</a:t>
            </a:r>
          </a:p>
          <a:p>
            <a:pPr>
              <a:buNone/>
            </a:pPr>
            <a:r>
              <a:rPr lang="ru-RU" dirty="0" smtClean="0"/>
              <a:t>организовывать специализированную комплексную помощь в соответствии с ИПС;</a:t>
            </a:r>
          </a:p>
          <a:p>
            <a:pPr>
              <a:buNone/>
            </a:pPr>
            <a:r>
              <a:rPr lang="ru-RU" dirty="0" smtClean="0"/>
              <a:t>оказывать индивидуальную педагогическую помощь несовершеннолетним через вовлечение их в различные мероприятия с целью их социализации и социальной адаптации; </a:t>
            </a:r>
          </a:p>
          <a:p>
            <a:pPr>
              <a:buNone/>
            </a:pPr>
            <a:r>
              <a:rPr lang="ru-RU" dirty="0" smtClean="0"/>
              <a:t>организовывать оценку эффективности взаимодействия специалистов и семьи, а также корректировку этого процесса.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47. Общая схема курирования ИПС. 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ru-RU" dirty="0" smtClean="0"/>
              <a:t>Ориентировка (определение целей курирования)</a:t>
            </a:r>
          </a:p>
          <a:p>
            <a:r>
              <a:rPr lang="ru-RU" dirty="0" smtClean="0"/>
              <a:t>Исполнение (выбор стратегии, отработка этапов)</a:t>
            </a:r>
          </a:p>
          <a:p>
            <a:r>
              <a:rPr lang="ru-RU" dirty="0" smtClean="0"/>
              <a:t>Оценка результатов</a:t>
            </a:r>
          </a:p>
          <a:p>
            <a:r>
              <a:rPr lang="ru-RU" dirty="0" smtClean="0"/>
              <a:t>Корректировка исполнения цели</a:t>
            </a:r>
          </a:p>
          <a:p>
            <a:r>
              <a:rPr lang="ru-RU" dirty="0" smtClean="0"/>
              <a:t>Поддерживающее сопровождение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ru-RU" sz="3600" dirty="0" smtClean="0"/>
              <a:t> 53. Этапы работы куратора ИПС: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4"/>
          <a:ext cx="8229600" cy="5429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652"/>
                <a:gridCol w="2000264"/>
                <a:gridCol w="3343284"/>
                <a:gridCol w="2057400"/>
              </a:tblGrid>
              <a:tr h="6121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Этап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Задача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Формы и методы работы, средства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1996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ориентировки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704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Ориентировка в ситуации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Определение цели и задач курирования несовершеннолетнего Определение методов и приемов взаимодействия с ребенком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Разработка плана курирования ребенка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84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Установление доверительного контакта с обучающимся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Восстановительная </a:t>
                      </a:r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беседа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/>
                        <a:ea typeface="Times New Roman"/>
                      </a:endParaRPr>
                    </a:p>
                    <a:p>
                      <a:r>
                        <a:rPr lang="ru-RU" sz="1800" dirty="0" smtClean="0">
                          <a:latin typeface="Times New Roman"/>
                          <a:ea typeface="Times New Roman"/>
                        </a:rPr>
                        <a:t>Прием 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разделения ответственности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5303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Достижение договоренности о совместных целях и результатах коррекционной работы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работы куратора ИПС: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741887"/>
          <a:ext cx="8715437" cy="5973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003"/>
                <a:gridCol w="2324133"/>
                <a:gridCol w="3340941"/>
                <a:gridCol w="2469360"/>
              </a:tblGrid>
              <a:tr h="5649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Этап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Задача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Формы и методы работы, средства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4352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исполнения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59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Взаимодействие с обучающимся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Организация процесса курирования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Совместное с обучающимся планирование мероприятий на 1-2 недели и обсуждение результатов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7344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Контроль реализации мероприятий ИПС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Координация действий, внесение корректив 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Рабочие встречи с педагогами и специалистами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945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Обеспечение позитивной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досуговой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занятостью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Поиск сферы успешности обучающегося, формирование способностей и интересов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Диагностика интересов.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Совместный поиск </a:t>
                      </a: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досуговых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учреждений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привлечение к школьным, внешкольным мероприятиям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Исторический опыт</a:t>
            </a:r>
          </a:p>
          <a:p>
            <a:r>
              <a:rPr lang="ru-RU" dirty="0" smtClean="0"/>
              <a:t>Профессиональный и организационный ресурс</a:t>
            </a:r>
          </a:p>
          <a:p>
            <a:r>
              <a:rPr lang="ru-RU" dirty="0" smtClean="0"/>
              <a:t>Сфера социального влияния</a:t>
            </a:r>
          </a:p>
          <a:p>
            <a:r>
              <a:rPr lang="ru-RU" dirty="0" smtClean="0"/>
              <a:t>Комплексное, системное воздействия на все субъекты образования</a:t>
            </a:r>
          </a:p>
          <a:p>
            <a:r>
              <a:rPr lang="ru-RU" dirty="0" smtClean="0"/>
              <a:t>Информированность</a:t>
            </a:r>
          </a:p>
          <a:p>
            <a:r>
              <a:rPr lang="ru-RU" dirty="0" smtClean="0"/>
              <a:t>Активный участник межведомственного взаимодействия</a:t>
            </a:r>
          </a:p>
          <a:p>
            <a:r>
              <a:rPr lang="ru-RU" dirty="0" smtClean="0"/>
              <a:t>Правовая ответственность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dirty="0" smtClean="0"/>
              <a:t>Почему образовательная организация должна заниматься профилактикой деятельностью?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работы куратора ИПС: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857233"/>
          <a:ext cx="8229600" cy="5723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7214"/>
                <a:gridCol w="2428892"/>
                <a:gridCol w="2643206"/>
                <a:gridCol w="2400288"/>
              </a:tblGrid>
              <a:tr h="642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Этап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Задача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Формы и методы работы, средства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23503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оценки результатов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3042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Подведение итогов курирования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Анализ эффективности курирования несовершеннолетнего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Подготовка справки о результатах курирования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Выступление с результатами сопровождения несовершеннолетнего на СПН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523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Организация поддерживающего сопровождения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Совместное планирование развития несовершеннолетнего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Беседа с несовершеннолетним, индивидуально-ориентированное занятие по примерной тематике: «Я и мое будущее»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 работы куратора ИПС: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928671"/>
          <a:ext cx="8715436" cy="300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1916"/>
                <a:gridCol w="2647938"/>
                <a:gridCol w="2799248"/>
                <a:gridCol w="2466334"/>
              </a:tblGrid>
              <a:tr h="10030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Этап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Задача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Формы и методы работы, средства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3322">
                <a:tc gridSpan="4">
                  <a:txBody>
                    <a:bodyPr/>
                    <a:lstStyle/>
                    <a:p>
                      <a:pPr algn="ctr"/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корректировки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839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Определение проблем этапа исполнения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Корректировка задач, форм, методов работы с обучающимися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Внесение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корректив в ИПС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7148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Этапы работы куратора с семьей: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313" y="571481"/>
          <a:ext cx="8715376" cy="6143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59"/>
                <a:gridCol w="2000264"/>
                <a:gridCol w="2357454"/>
                <a:gridCol w="142876"/>
                <a:gridCol w="3857623"/>
              </a:tblGrid>
              <a:tr h="465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Этап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Задача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Формы и методы работы, средства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09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ориентировки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880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Ориентировка в ситуации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Сбор информации о ситуации в семье.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Консультации с заместителем директора образовательного учреждения по воспитательной работе, с классным руководителем, социальным педагогом, инспектором ПДН о несовершеннолетнем, ситуации в семье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348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2.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Взаимодействие с семьей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Установление контакта с семьей.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Достижение договоренности о посещении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Первый звонок и или разговор с членами семьи с целью представления куратора или роли куратора (если это соц. педагог).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1202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3.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Взаимодействие с семьей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Установление доверительных отношений с членами семьи.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Выход в семью.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Беседа о семейной ситуации, проблемах, ресурсах.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Заполнение анкеты по симптоматике семейной ситуации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418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4.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Взаимодействие с семьей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Мотивирование на совместную работу семьи и команды специалистов по  оказанию помощи в коррекции ситуации в семье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Выход в семью.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Приглашение семьи на СПН для заключения соглашения с семьей о сотрудничестве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481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5.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Участие в СПН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Мотивация родителей к сотрудничеству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Заключение договора о сотрудничестве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71500"/>
          <a:ext cx="8229600" cy="561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0"/>
                <a:gridCol w="2000264"/>
                <a:gridCol w="3214710"/>
                <a:gridCol w="247172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Этап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Задача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Формы и методы работы, средства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исполнения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6.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Организация диагностического исследования педагогом-психологом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Обеспечение возможности углубленной диагностики членов семьи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Определение времени и места диагностики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7.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Участие в ПМПК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Прояснение причин семейного неблагополучия, разработка стратегии вмешательства в семейную систему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Выступление на СПН о результатах взаимодействия с семьей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8.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Разработка ИПС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Определение задач работы с семьей, форм и методов работы специалистов образовательного учреждения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Оформление ИПС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9.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Согласование ИПС с членами семьи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Принятие ИПС членами семьи, разграничение ответственности между членами семьи и специалистами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Выход в семью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Обсуждение пунктов ИПС с членами семьи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10.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Реализация ИПС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Координация действий между членами семьи и специалистами (педагогом-психологом, заместителем директора по учебно-воспитательной работе, врачом-наркологом,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</a:rPr>
                        <a:t>врачом-психиатром</a:t>
                      </a: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, психотерапевтом при наличии специалистов) 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Звонки и выходы в семью.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Рабочие встречи со специалистами. Участие членов семей в тренингах, обучающих семинарах; индивидуальное и групповое консультирование.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Контроль реализации мероприятий ИПС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357168"/>
          <a:ext cx="8715436" cy="6215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606"/>
                <a:gridCol w="1967040"/>
                <a:gridCol w="2950558"/>
                <a:gridCol w="3147232"/>
              </a:tblGrid>
              <a:tr h="596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Этап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Задача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Формы и методы работы, средства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0587">
                <a:tc gridSpan="4"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оценки результатов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96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11.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Оценка изменений в семейной системе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Анализ эффективности совместной работы специалистов и семьи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Беседа с членами семьи.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Анкетирование.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Организация диагностики педагогом-психологом.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Выступление с результатами сопровождения семьи на СПН.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Подготовка итогового заключения по ситуации в семье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4038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корректировки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758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12.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Определение проблем этапа исполнения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Корректировка задач, форм, методов работы с семьей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Внесение корректив в ИПС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99014"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Этап поддерживающего сопровождения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598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13.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Поддержка семьи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Оказание поддерживающей помощи семье</a:t>
                      </a:r>
                      <a:endParaRPr lang="ru-RU" sz="105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Периодические выходы в семью.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Беседы.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Привлечение к общешкольным мероприятиям, праздником и т.д.</a:t>
                      </a: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14512"/>
          </a:xfrm>
        </p:spPr>
        <p:txBody>
          <a:bodyPr>
            <a:noAutofit/>
          </a:bodyPr>
          <a:lstStyle/>
          <a:p>
            <a:r>
              <a:rPr lang="ru-RU" sz="3200" dirty="0" smtClean="0"/>
              <a:t>Ошибки, выявленные в ходе проверок деятельности общественных </a:t>
            </a:r>
            <a:r>
              <a:rPr lang="ru-RU" sz="3200" dirty="0" err="1" smtClean="0"/>
              <a:t>наркопостов</a:t>
            </a:r>
            <a:r>
              <a:rPr lang="ru-RU" sz="3200" dirty="0" smtClean="0"/>
              <a:t> и кабинетов профилактики, результатов социально-психологического тестирования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Несоблюдение сроков проведения тестирования и передачи актов в организации здравоохранения;</a:t>
            </a:r>
          </a:p>
          <a:p>
            <a:r>
              <a:rPr lang="ru-RU" dirty="0" smtClean="0"/>
              <a:t>Неверно оформленные приказы, локальные акты (даты, сроки, ответственные лица);</a:t>
            </a:r>
          </a:p>
          <a:p>
            <a:r>
              <a:rPr lang="ru-RU" dirty="0" smtClean="0"/>
              <a:t>Отсутствие добровольных информированных согласий на момент проведения СПТ;</a:t>
            </a:r>
          </a:p>
          <a:p>
            <a:r>
              <a:rPr lang="ru-RU" dirty="0" smtClean="0"/>
              <a:t>Нарушение правил хранения тестов и согласий;</a:t>
            </a:r>
          </a:p>
          <a:p>
            <a:r>
              <a:rPr lang="ru-RU" dirty="0" smtClean="0"/>
              <a:t>Нарушение требований к оформлению уголков </a:t>
            </a:r>
            <a:r>
              <a:rPr lang="ru-RU" dirty="0" err="1" smtClean="0"/>
              <a:t>наркопостов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Отсутствие планирования профилактической работы или планы формальны (копируются из года в год, нет конкретных дат и ответственных);</a:t>
            </a:r>
          </a:p>
          <a:p>
            <a:r>
              <a:rPr lang="ru-RU" dirty="0" smtClean="0"/>
              <a:t>Отсутствуют методические материалы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Отсутствуют регламентирующие профилактическую деятельность локальные акты либо они написаны очень давно;</a:t>
            </a:r>
          </a:p>
          <a:p>
            <a:r>
              <a:rPr lang="ru-RU" dirty="0" smtClean="0"/>
              <a:t>Нет проблемно-ориентированных анализов результатов профилактической работы и СПТ;</a:t>
            </a:r>
          </a:p>
          <a:p>
            <a:r>
              <a:rPr lang="ru-RU" dirty="0" smtClean="0"/>
              <a:t>Совет профилактики не проводится, либо протоколы оформляются формально;</a:t>
            </a:r>
          </a:p>
          <a:p>
            <a:r>
              <a:rPr lang="ru-RU" dirty="0" smtClean="0"/>
              <a:t>Не работает консилиум либо функции его размыты;</a:t>
            </a:r>
          </a:p>
          <a:p>
            <a:r>
              <a:rPr lang="ru-RU" dirty="0" smtClean="0"/>
              <a:t>Программы (планы) индивидуального сопровождения обучающихся, состоящих на учетах за подозрение на </a:t>
            </a:r>
            <a:r>
              <a:rPr lang="ru-RU" dirty="0" err="1" smtClean="0"/>
              <a:t>наркопотребление</a:t>
            </a:r>
            <a:r>
              <a:rPr lang="ru-RU" dirty="0" smtClean="0"/>
              <a:t> отсутствуют либо формальны;</a:t>
            </a:r>
          </a:p>
          <a:p>
            <a:r>
              <a:rPr lang="ru-RU" dirty="0" smtClean="0"/>
              <a:t>Нет журнала учета направлений к наркологу;</a:t>
            </a:r>
          </a:p>
          <a:p>
            <a:r>
              <a:rPr lang="ru-RU" dirty="0" smtClean="0"/>
              <a:t>Подписи руководителей на документах без даты и номеров распорядительных документов;</a:t>
            </a:r>
          </a:p>
          <a:p>
            <a:r>
              <a:rPr lang="ru-RU" dirty="0" smtClean="0"/>
              <a:t>У психологов отсутствует утвержденный перечень диагностических методик;</a:t>
            </a:r>
          </a:p>
          <a:p>
            <a:r>
              <a:rPr lang="ru-RU" dirty="0" smtClean="0"/>
              <a:t>Нет графиков проведения индивидуальных занятий с детьми и индивидуальных консультаций педагогов и родителей;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9593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Журнал учета индивидуальных консультаций и занятий не ведется;</a:t>
            </a:r>
          </a:p>
          <a:p>
            <a:r>
              <a:rPr lang="ru-RU" dirty="0" smtClean="0"/>
              <a:t>Диагностики проводятся ради диагностик без выхода на рекомендации. Контроль исполнения отсутствует;</a:t>
            </a:r>
          </a:p>
          <a:p>
            <a:r>
              <a:rPr lang="ru-RU" dirty="0" smtClean="0"/>
              <a:t>Изучение психологического микроклимата не проводится, либо результаты публично не озвучиваются. Меры руководителями по улучшению микроклимата не принимаются;</a:t>
            </a:r>
          </a:p>
          <a:p>
            <a:r>
              <a:rPr lang="ru-RU" dirty="0" smtClean="0"/>
              <a:t>В педсоветах и родительских собраниях педагоги-психологи участия практически не принимают;</a:t>
            </a:r>
          </a:p>
          <a:p>
            <a:r>
              <a:rPr lang="ru-RU" dirty="0" smtClean="0"/>
              <a:t>Тематических родительских собраний не проводится;</a:t>
            </a:r>
          </a:p>
          <a:p>
            <a:r>
              <a:rPr lang="ru-RU" dirty="0" smtClean="0"/>
              <a:t>Тематических классных часов с привлечением педагога-психолога не проводится;</a:t>
            </a:r>
          </a:p>
          <a:p>
            <a:r>
              <a:rPr lang="ru-RU" dirty="0" smtClean="0"/>
              <a:t>Постановка обучающихся на учет в общественных </a:t>
            </a:r>
            <a:r>
              <a:rPr lang="ru-RU" dirty="0" err="1" smtClean="0"/>
              <a:t>наркопостах</a:t>
            </a:r>
            <a:r>
              <a:rPr lang="ru-RU" dirty="0" smtClean="0"/>
              <a:t> (кабинетах профилактики) ведется без учета сведений  ПДН, так как сверка проводится не систематически;</a:t>
            </a:r>
          </a:p>
          <a:p>
            <a:r>
              <a:rPr lang="ru-RU" dirty="0" smtClean="0"/>
              <a:t>Обучающихся, имевших опыт употребления наркотиков выводят на домашнее обучение без организации вторичной профилактической работы и дальнейшей работы с классом; имеются случаи отчисления таких обучающихся из образовательных организаций.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Профилактические программы внедряются слабо;</a:t>
            </a:r>
          </a:p>
          <a:p>
            <a:r>
              <a:rPr lang="ru-RU" dirty="0" smtClean="0"/>
              <a:t>Добровольчество среди обучающихся не развивается и не популяризируется;</a:t>
            </a:r>
          </a:p>
          <a:p>
            <a:r>
              <a:rPr lang="ru-RU" dirty="0" smtClean="0"/>
              <a:t>Фальсифицируются отчетные показатели;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наркопостах</a:t>
            </a:r>
            <a:r>
              <a:rPr lang="ru-RU" dirty="0" smtClean="0"/>
              <a:t> отсутствуют сейфы или несгораемые металлические шкафы, конфиденциальная информация хранится с нарушением требований;</a:t>
            </a:r>
          </a:p>
          <a:p>
            <a:r>
              <a:rPr lang="ru-RU" dirty="0" smtClean="0"/>
              <a:t>Ни педагоги, ни родители не имеют представления о современных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веществах, не знают об особенностях их влияния на организм подростков, не знают о признаках употребления и действиях в случае подозрения на употребление. </a:t>
            </a:r>
          </a:p>
          <a:p>
            <a:r>
              <a:rPr lang="ru-RU" dirty="0" smtClean="0"/>
              <a:t>И так далее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664013, </a:t>
            </a:r>
          </a:p>
          <a:p>
            <a:pPr>
              <a:buNone/>
            </a:pPr>
            <a:r>
              <a:rPr lang="ru-RU" dirty="0" smtClean="0"/>
              <a:t>  г.Иркутск, Ул.Павла Красильникова, 54а, проезд до остановки «Школьная» в Ново-Ленино,</a:t>
            </a:r>
          </a:p>
          <a:p>
            <a:r>
              <a:rPr lang="ru-RU" dirty="0" smtClean="0"/>
              <a:t>тел.: 8 (3952) 47-83-54, 47-82-74</a:t>
            </a:r>
          </a:p>
          <a:p>
            <a:r>
              <a:rPr lang="en-US" dirty="0" smtClean="0"/>
              <a:t>E-mail</a:t>
            </a:r>
            <a:r>
              <a:rPr lang="ru-RU" dirty="0" smtClean="0"/>
              <a:t>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cpnn@bk.ru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r>
              <a:rPr lang="en-US" dirty="0" smtClean="0">
                <a:hlinkClick r:id="rId3"/>
              </a:rPr>
              <a:t>home5@bk.ru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Сайт: </a:t>
            </a:r>
            <a:r>
              <a:rPr lang="en-US" dirty="0" smtClean="0"/>
              <a:t>www</a:t>
            </a:r>
            <a:r>
              <a:rPr lang="ru-RU" dirty="0" smtClean="0"/>
              <a:t>//</a:t>
            </a:r>
            <a:r>
              <a:rPr lang="en-US" dirty="0" smtClean="0"/>
              <a:t>cprk38.ru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/>
              <a:t>ГБУ «Центр профилактики, реабилитации и коррекции»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Профилактические недели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4967302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/>
              <a:t>Неделя профилактики безнадзорности, беспризорности и правонарушений в подростковой среде «Высокая ответственность»</a:t>
            </a:r>
            <a:r>
              <a:rPr lang="ru-RU" sz="1600" dirty="0" smtClean="0"/>
              <a:t> Профилактическая неделя «Высокая ответственность», проводится </a:t>
            </a:r>
            <a:r>
              <a:rPr lang="ru-RU" sz="1600" dirty="0" smtClean="0"/>
              <a:t>в сентябре </a:t>
            </a:r>
            <a:r>
              <a:rPr lang="ru-RU" sz="1600" dirty="0" smtClean="0"/>
              <a:t>и приурочена к Всемирному Дню солидарности в борьбе с терроризмом; </a:t>
            </a:r>
          </a:p>
          <a:p>
            <a:pPr lvl="0"/>
            <a:r>
              <a:rPr lang="ru-RU" sz="1600" b="1" dirty="0" smtClean="0"/>
              <a:t>Неделя профилактики употребления алкоголя «Будущее в моих руках».</a:t>
            </a:r>
            <a:r>
              <a:rPr lang="ru-RU" sz="1600" dirty="0" smtClean="0"/>
              <a:t> Профилактическая неделя «Будущее в моих руках», проводится </a:t>
            </a:r>
            <a:r>
              <a:rPr lang="ru-RU" sz="1600" dirty="0" smtClean="0"/>
              <a:t>в начале октября </a:t>
            </a:r>
            <a:r>
              <a:rPr lang="ru-RU" sz="1600" dirty="0" smtClean="0"/>
              <a:t>и приурочена к  Всемирному Дню трезвости и борьбы с алкоголизмом; </a:t>
            </a:r>
          </a:p>
          <a:p>
            <a:pPr lvl="0"/>
            <a:r>
              <a:rPr lang="ru-RU" sz="1600" b="1" dirty="0" smtClean="0"/>
              <a:t>Неделя профилактики экстремизма «Единство многообразия»</a:t>
            </a:r>
            <a:r>
              <a:rPr lang="ru-RU" sz="1600" dirty="0" smtClean="0"/>
              <a:t> Профилактическая неделя «Единство многообразия», проводится </a:t>
            </a:r>
            <a:r>
              <a:rPr lang="ru-RU" sz="1600" dirty="0" smtClean="0"/>
              <a:t>в ноябре </a:t>
            </a:r>
            <a:r>
              <a:rPr lang="ru-RU" sz="1600" dirty="0" smtClean="0"/>
              <a:t>и приурочена к Всемирному Дню толерантности; </a:t>
            </a:r>
          </a:p>
          <a:p>
            <a:pPr lvl="0"/>
            <a:r>
              <a:rPr lang="ru-RU" sz="1600" b="1" dirty="0" smtClean="0"/>
              <a:t>Неделя профилактики ВИЧ-инфекции «Здоровая семья»</a:t>
            </a:r>
            <a:r>
              <a:rPr lang="ru-RU" sz="1600" dirty="0" smtClean="0"/>
              <a:t> Профилактическая неделя проводится </a:t>
            </a:r>
            <a:r>
              <a:rPr lang="ru-RU" sz="1600" dirty="0" smtClean="0"/>
              <a:t>в начале декабря </a:t>
            </a:r>
            <a:r>
              <a:rPr lang="ru-RU" sz="1600" dirty="0" smtClean="0"/>
              <a:t>и приурочена к Всемирному Дню борьбы с ВИЧ/СПИД; </a:t>
            </a:r>
          </a:p>
          <a:p>
            <a:pPr lvl="0"/>
            <a:r>
              <a:rPr lang="ru-RU" sz="1600" b="1" dirty="0" smtClean="0"/>
              <a:t>Неделя правовых знаний «Равноправие» </a:t>
            </a:r>
            <a:r>
              <a:rPr lang="ru-RU" sz="1600" dirty="0" smtClean="0"/>
              <a:t>Профилактическая неделя проводится </a:t>
            </a:r>
            <a:r>
              <a:rPr lang="ru-RU" sz="1600" dirty="0" smtClean="0"/>
              <a:t>в середине декабря </a:t>
            </a:r>
            <a:r>
              <a:rPr lang="ru-RU" sz="1600" dirty="0" smtClean="0"/>
              <a:t>и приурочена к 10 декабря «Всемирному Дню прав человека»; </a:t>
            </a:r>
          </a:p>
          <a:p>
            <a:pPr lvl="0"/>
            <a:r>
              <a:rPr lang="ru-RU" sz="1600" b="1" dirty="0" smtClean="0"/>
              <a:t>Неделя профилактики </a:t>
            </a:r>
            <a:r>
              <a:rPr lang="ru-RU" sz="1600" b="1" dirty="0" err="1" smtClean="0"/>
              <a:t>наркозависимости</a:t>
            </a:r>
            <a:r>
              <a:rPr lang="ru-RU" sz="1600" b="1" dirty="0" smtClean="0"/>
              <a:t> «Независимое детство»</a:t>
            </a:r>
            <a:r>
              <a:rPr lang="ru-RU" sz="1600" dirty="0" smtClean="0"/>
              <a:t> Профилактическая неделя </a:t>
            </a:r>
            <a:r>
              <a:rPr lang="ru-RU" sz="1600" dirty="0" smtClean="0"/>
              <a:t>проводится в конце февраля - начале марта, </a:t>
            </a:r>
            <a:r>
              <a:rPr lang="ru-RU" sz="1600" dirty="0" smtClean="0"/>
              <a:t>приурочена к 1 марта «Всемирному Дню борьбы с наркотиками и наркобизнесом»;</a:t>
            </a:r>
          </a:p>
          <a:p>
            <a:pPr lvl="0"/>
            <a:r>
              <a:rPr lang="ru-RU" sz="1600" b="1" dirty="0" smtClean="0"/>
              <a:t>Неделя профилактики употребления табачных изделий «Мы – за чистые легкие!».  </a:t>
            </a:r>
            <a:r>
              <a:rPr lang="ru-RU" sz="1600" dirty="0" smtClean="0"/>
              <a:t>Профилактическая неделя проводится </a:t>
            </a:r>
            <a:r>
              <a:rPr lang="ru-RU" sz="1600" dirty="0" smtClean="0"/>
              <a:t>в мае, </a:t>
            </a:r>
            <a:r>
              <a:rPr lang="ru-RU" sz="1600" dirty="0" smtClean="0"/>
              <a:t>приурочена к 31 мая «</a:t>
            </a:r>
            <a:r>
              <a:rPr lang="ru-RU" sz="1600" dirty="0" smtClean="0"/>
              <a:t>Всемирному Дню </a:t>
            </a:r>
            <a:r>
              <a:rPr lang="ru-RU" sz="1600" dirty="0" smtClean="0"/>
              <a:t>без табака</a:t>
            </a:r>
            <a:r>
              <a:rPr lang="ru-RU" sz="1600" dirty="0" smtClean="0"/>
              <a:t>».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610112"/>
          </a:xfrm>
        </p:spPr>
        <p:txBody>
          <a:bodyPr>
            <a:normAutofit/>
          </a:bodyPr>
          <a:lstStyle/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  <a:p>
            <a:pPr algn="ctr"/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Благодарю за внимание!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    </a:t>
            </a:r>
          </a:p>
          <a:p>
            <a:pPr algn="ctr">
              <a:buNone/>
            </a:pPr>
            <a:r>
              <a:rPr lang="ru-RU" b="1" dirty="0" smtClean="0"/>
              <a:t>ОРГАНИЗАЦИЯ  ДЕЯТЕЛЬНОСТИ ОБЩЕСТВЕННЫХ НАРКОПОСТОВ – ПОСТОВ ЗДОРОВЬЯ  И  КАБИНЕТОВ ПРОФИЛАКТИКИ В ОБРАЗОВАТЕЛЬНЫХ ОРГАНИЗАЦИЯХ ИРКУТСКОЙ ОБЛАСТИ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Основные нормативные документы: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Стратегия государственной </a:t>
            </a:r>
            <a:r>
              <a:rPr lang="ru-RU" dirty="0" err="1" smtClean="0"/>
              <a:t>антинаркотической</a:t>
            </a:r>
            <a:r>
              <a:rPr lang="ru-RU" dirty="0" smtClean="0"/>
              <a:t> политики Российской Федерации до 2020  года (утверждена  Указом Президента Российской Федерации от 9 июня 2010 г. № 690),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Концепция реализации государственной политики по снижению масштабов злоупотребления алкогольной продукцией и профилактике алкоголизма среди населения Российской Федерации на период до 2020 года (утверждена распоряжением Правительства Российской Федерации от 30 декабря 2009 г. № 2128-р),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Концепция профилактики употребления </a:t>
            </a:r>
            <a:r>
              <a:rPr lang="ru-RU" dirty="0" err="1" smtClean="0"/>
              <a:t>психоактивных</a:t>
            </a:r>
            <a:r>
              <a:rPr lang="ru-RU" dirty="0" smtClean="0"/>
              <a:t> веществ в образовательной среде (письмо Министерства образования и науки Российской Федерации от 05.09.2011г № МД-1197/06).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20656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Основные нормативные документы: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500726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1600" b="1" dirty="0" smtClean="0"/>
              <a:t>Федеральный закон от 8 января 1998 г. № 3-ФЗ "О наркотических средствах и психотропных веществах"</a:t>
            </a:r>
            <a:r>
              <a:rPr lang="ru-RU" sz="1600" dirty="0" smtClean="0"/>
              <a:t> (статья 4, пункт 2, абзац 5) устанавливает, что одним из принципов государственной политики в области противодействия незаконному обороту наркотиков является приоритетность мер по профилактике наркомании и стимулирование деятельности, направленной на </a:t>
            </a:r>
            <a:r>
              <a:rPr lang="ru-RU" sz="1600" dirty="0" err="1" smtClean="0"/>
              <a:t>антинаркотическую</a:t>
            </a:r>
            <a:r>
              <a:rPr lang="ru-RU" sz="1600" dirty="0" smtClean="0"/>
              <a:t> пропаганду.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dirty="0" smtClean="0"/>
              <a:t>В соответствии со статьями 28 п.6, </a:t>
            </a:r>
            <a:r>
              <a:rPr lang="ru-RU" sz="1600" dirty="0" err="1" smtClean="0"/>
              <a:t>п</a:t>
            </a:r>
            <a:r>
              <a:rPr lang="ru-RU" sz="1600" dirty="0" smtClean="0"/>
              <a:t>/</a:t>
            </a:r>
            <a:r>
              <a:rPr lang="ru-RU" sz="1600" dirty="0" err="1" smtClean="0"/>
              <a:t>п</a:t>
            </a:r>
            <a:r>
              <a:rPr lang="ru-RU" sz="1600" dirty="0" smtClean="0"/>
              <a:t> 2, 3,  41 п.1,  42 </a:t>
            </a:r>
            <a:r>
              <a:rPr lang="ru-RU" sz="1600" b="1" dirty="0" smtClean="0"/>
              <a:t>Закона Российской Федерации от 29 декабря 2012г. № 273-ФЗ «Об образовании»</a:t>
            </a:r>
            <a:r>
              <a:rPr lang="ru-RU" sz="1600" dirty="0" smtClean="0"/>
              <a:t> образовательная организация обязана осуществлять свою деятельность в соответствии с законодательством об образовании, в том числе: 2) создавать безопасные условия обучения, воспитания обучающихся, присмотра и ухода за обучающимися, их содержания в соответствии с установленными нормами, обеспечивающими жизнь и здоровье обучающихся... </a:t>
            </a:r>
            <a:r>
              <a:rPr lang="ru-RU" sz="1600" dirty="0" err="1" smtClean="0"/>
              <a:t>Ст</a:t>
            </a:r>
            <a:r>
              <a:rPr lang="ru-RU" sz="1600" dirty="0" smtClean="0"/>
              <a:t> . 41 посвящена вопросам охраны здоровья обучающихся, ст. 42 – психолого-педагогической, медицинской и социальной помощи обучающимся.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/>
              <a:t>Федеральным законом от 24 июня 1999 г. № 120-ФЗ "Об основах системы профилактики безнадзорности и правонарушений несовершеннолетних"</a:t>
            </a:r>
            <a:r>
              <a:rPr lang="ru-RU" sz="1600" dirty="0" smtClean="0"/>
              <a:t> к учреждениям системы профилактики отнесены </a:t>
            </a:r>
            <a:r>
              <a:rPr lang="ru-RU" sz="1600" u="sng" dirty="0" smtClean="0"/>
              <a:t>ВСЕ</a:t>
            </a:r>
            <a:r>
              <a:rPr lang="ru-RU" sz="1600" dirty="0" smtClean="0"/>
              <a:t> образовательные учреждения, обеспечивающие выявление несовершеннолетних, находящихся в социально опасном положении (в том числе употребляющих наркотики), и в пределах своей компетенции осуществляющих индивидуальную профилактическую работу с такими несовершеннолетними.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1600" b="1" dirty="0" smtClean="0"/>
              <a:t>Закон Иркутской области от 07.10.2009 «О профилактике наркомании и токсикомании в Иркутской области» (приказ Губернатора  № 62/28-оз).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714644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/>
              <a:t>ИНСТРУКТИВНО-МЕТОДИЧЕСКИЕ УКАЗАНИЯ ПО ПОРЯДКУ ОРГАНИЗАЦИИ И ДЕЯТЕЛЬНОСТИ ОБЩЕСТВЕННЫХ НАРКОПОСТОВ – ПОСТОВ ЗДОРОВЬЯ В УЧРЕЖДЕНИЯХ ОСНОВНОГО ОБЩЕГО И СРЕДНЕГО (ПОЛНОГО) ОБЩЕГО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УТВЕРЖДЕНЫ</a:t>
            </a:r>
          </a:p>
          <a:p>
            <a:pPr algn="ctr">
              <a:buNone/>
            </a:pPr>
            <a:r>
              <a:rPr lang="ru-RU" sz="2800" dirty="0" smtClean="0"/>
              <a:t>приказом министерства образования Иркутской области и  министерства здравоохранения Иркутской области </a:t>
            </a:r>
          </a:p>
          <a:p>
            <a:pPr algn="ctr">
              <a:buNone/>
            </a:pPr>
            <a:r>
              <a:rPr lang="ru-RU" sz="2800" dirty="0" smtClean="0"/>
              <a:t>от 2 августа 2013 года </a:t>
            </a:r>
            <a:br>
              <a:rPr lang="ru-RU" sz="2800" dirty="0" smtClean="0"/>
            </a:br>
            <a:r>
              <a:rPr lang="ru-RU" sz="2800" dirty="0" smtClean="0"/>
              <a:t>№ 52-мпр/130-мпр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928694"/>
          </a:xfrm>
        </p:spPr>
        <p:txBody>
          <a:bodyPr>
            <a:normAutofit fontScale="90000"/>
          </a:bodyPr>
          <a:lstStyle/>
          <a:p>
            <a:pPr lvl="0" algn="just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/>
              <a:t>Цель</a:t>
            </a:r>
            <a:r>
              <a:rPr lang="ru-RU" sz="2800" dirty="0" smtClean="0"/>
              <a:t> - повышение эффективности работы образовательных организаций по проведению и контролю профилактической деятельности в рамках работы общественных </a:t>
            </a:r>
            <a:r>
              <a:rPr lang="ru-RU" sz="2800" dirty="0" err="1" smtClean="0"/>
              <a:t>наркопостов</a:t>
            </a:r>
            <a:r>
              <a:rPr lang="ru-RU" sz="2800" dirty="0" smtClean="0"/>
              <a:t> (постов «Здоровье +», кабинетов профилактики)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Новые тенденции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9293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14</a:t>
            </a:r>
            <a:r>
              <a:rPr lang="ru-RU" sz="3600" dirty="0" smtClean="0"/>
              <a:t>. </a:t>
            </a:r>
            <a:r>
              <a:rPr lang="ru-RU" sz="5000" dirty="0" smtClean="0"/>
              <a:t>Размещается </a:t>
            </a:r>
            <a:r>
              <a:rPr lang="ru-RU" sz="5000" dirty="0" err="1" smtClean="0"/>
              <a:t>наркопост</a:t>
            </a:r>
            <a:r>
              <a:rPr lang="ru-RU" sz="5000" dirty="0" smtClean="0"/>
              <a:t>, как правило, в кабинете заместителя директора. Обязательным условием размещения </a:t>
            </a:r>
            <a:r>
              <a:rPr lang="ru-RU" sz="5000" dirty="0" err="1" smtClean="0"/>
              <a:t>наркопоста</a:t>
            </a:r>
            <a:r>
              <a:rPr lang="ru-RU" sz="5000" dirty="0" smtClean="0"/>
              <a:t> является наличие металлического сейфа для хранения документации, включая индивидуальные карты несовершеннолетних «группы риска». </a:t>
            </a:r>
          </a:p>
          <a:p>
            <a:pPr>
              <a:buNone/>
            </a:pPr>
            <a:r>
              <a:rPr lang="ru-RU" sz="5000" dirty="0" smtClean="0"/>
              <a:t>15. </a:t>
            </a:r>
            <a:r>
              <a:rPr lang="ru-RU" sz="5000" dirty="0" err="1" smtClean="0"/>
              <a:t>Наркопост</a:t>
            </a:r>
            <a:r>
              <a:rPr lang="ru-RU" sz="5000" dirty="0" smtClean="0"/>
              <a:t> </a:t>
            </a:r>
            <a:r>
              <a:rPr lang="ru-RU" sz="5000" b="1" dirty="0" smtClean="0"/>
              <a:t>не является </a:t>
            </a:r>
            <a:r>
              <a:rPr lang="ru-RU" sz="5000" dirty="0" smtClean="0"/>
              <a:t>структурным подразделением образовательного учреждения. Его деятельность регламентируется Положением о </a:t>
            </a:r>
            <a:r>
              <a:rPr lang="ru-RU" sz="5000" dirty="0" err="1" smtClean="0"/>
              <a:t>наркопосте</a:t>
            </a:r>
            <a:r>
              <a:rPr lang="ru-RU" sz="5000" dirty="0" smtClean="0"/>
              <a:t> и приказами образовательного учреждения. </a:t>
            </a:r>
          </a:p>
          <a:p>
            <a:pPr>
              <a:buNone/>
            </a:pPr>
            <a:r>
              <a:rPr lang="ru-RU" sz="5000" dirty="0" smtClean="0"/>
              <a:t>Заседания Совета профилактики </a:t>
            </a:r>
            <a:r>
              <a:rPr lang="ru-RU" sz="5000" dirty="0" err="1" smtClean="0"/>
              <a:t>наркопоста</a:t>
            </a:r>
            <a:r>
              <a:rPr lang="ru-RU" sz="5000" dirty="0" smtClean="0"/>
              <a:t> проводятся не реже 4 раз в год (как правило 1 раз в четверть).</a:t>
            </a:r>
          </a:p>
          <a:p>
            <a:pPr>
              <a:buNone/>
            </a:pPr>
            <a:r>
              <a:rPr lang="ru-RU" sz="5000" dirty="0" smtClean="0"/>
              <a:t>Руководителям образовательных учреждений рекомендуется производить оплату труда сотрудников, задействованных в работе </a:t>
            </a:r>
            <a:r>
              <a:rPr lang="ru-RU" sz="5000" dirty="0" err="1" smtClean="0"/>
              <a:t>наркопоста</a:t>
            </a:r>
            <a:r>
              <a:rPr lang="ru-RU" sz="5000" dirty="0" smtClean="0"/>
              <a:t>, из стимулирующей части фонда оплаты труда и иных, в том числе внебюджетных источников.</a:t>
            </a:r>
          </a:p>
          <a:p>
            <a:pPr>
              <a:buNone/>
            </a:pPr>
            <a:r>
              <a:rPr lang="ru-RU" sz="5000" dirty="0" smtClean="0"/>
              <a:t>17. Права и обязанности </a:t>
            </a:r>
            <a:r>
              <a:rPr lang="ru-RU" sz="5000" dirty="0" err="1" smtClean="0"/>
              <a:t>наркопоста</a:t>
            </a:r>
            <a:r>
              <a:rPr lang="ru-RU" sz="5000" dirty="0" smtClean="0"/>
              <a:t>:</a:t>
            </a:r>
          </a:p>
          <a:p>
            <a:pPr>
              <a:buNone/>
            </a:pPr>
            <a:r>
              <a:rPr lang="ru-RU" sz="5000" dirty="0" smtClean="0"/>
              <a:t>      проводит не реже 2 раз в год мониторинг </a:t>
            </a:r>
            <a:r>
              <a:rPr lang="ru-RU" sz="5000" dirty="0" err="1" smtClean="0"/>
              <a:t>наркоситуации</a:t>
            </a:r>
            <a:r>
              <a:rPr lang="ru-RU" sz="5000" dirty="0" smtClean="0"/>
              <a:t> в образовательном учреждении, анализирует полученные данные, планирует деятельность на основании полученных данных;…</a:t>
            </a:r>
          </a:p>
          <a:p>
            <a:pPr>
              <a:buNone/>
            </a:pPr>
            <a:r>
              <a:rPr lang="ru-RU" sz="5000" dirty="0" smtClean="0"/>
              <a:t>назначает заседания Совета профилактики </a:t>
            </a:r>
            <a:r>
              <a:rPr lang="ru-RU" sz="5000" dirty="0" err="1" smtClean="0"/>
              <a:t>наркопоста</a:t>
            </a:r>
            <a:r>
              <a:rPr lang="ru-RU" sz="5000" dirty="0" smtClean="0"/>
              <a:t> и </a:t>
            </a:r>
            <a:r>
              <a:rPr lang="ru-RU" sz="5000" dirty="0" err="1" smtClean="0"/>
              <a:t>психолого-медико-педагогического</a:t>
            </a:r>
            <a:r>
              <a:rPr lang="ru-RU" sz="5000" dirty="0" smtClean="0"/>
              <a:t> консилиума, назначает ответственных кураторов;</a:t>
            </a: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2643</Words>
  <Application>Microsoft Office PowerPoint</Application>
  <PresentationFormat>Экран (4:3)</PresentationFormat>
  <Paragraphs>286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Поток</vt:lpstr>
      <vt:lpstr>Министерство образования Иркутской области ГБУ «Центр профилактики, реабилитации и коррекции»</vt:lpstr>
      <vt:lpstr>Почему образовательная организация должна заниматься профилактикой деятельностью?</vt:lpstr>
      <vt:lpstr>Профилактические недели</vt:lpstr>
      <vt:lpstr>Слайд 4</vt:lpstr>
      <vt:lpstr>Основные нормативные документы:</vt:lpstr>
      <vt:lpstr>Основные нормативные документы:</vt:lpstr>
      <vt:lpstr>ИНСТРУКТИВНО-МЕТОДИЧЕСКИЕ УКАЗАНИЯ ПО ПОРЯДКУ ОРГАНИЗАЦИИ И ДЕЯТЕЛЬНОСТИ ОБЩЕСТВЕННЫХ НАРКОПОСТОВ – ПОСТОВ ЗДОРОВЬЯ В УЧРЕЖДЕНИЯХ ОСНОВНОГО ОБЩЕГО И СРЕДНЕГО (ПОЛНОГО) ОБЩЕГО ОБРАЗОВАНИЯ </vt:lpstr>
      <vt:lpstr> </vt:lpstr>
      <vt:lpstr>Новые тенденции</vt:lpstr>
      <vt:lpstr>Новые тенденции</vt:lpstr>
      <vt:lpstr>Организация работы Совета профилактики наркопоста </vt:lpstr>
      <vt:lpstr> Деятельность СПН основывается на следующих принципах: </vt:lpstr>
      <vt:lpstr>Функции СПН</vt:lpstr>
      <vt:lpstr>Проведение психолого-медико-педагогического консилиума </vt:lpstr>
      <vt:lpstr>Проведение психолого-медико-педагогического консилиума </vt:lpstr>
      <vt:lpstr>Кураторство индивидуальной программы (плана) сопровождения обучающегося, склонного к употреблению ПАВ </vt:lpstr>
      <vt:lpstr>47. Общая схема курирования ИПС. </vt:lpstr>
      <vt:lpstr> 53. Этапы работы куратора ИПС:</vt:lpstr>
      <vt:lpstr>Этапы работы куратора ИПС:</vt:lpstr>
      <vt:lpstr>Этапы работы куратора ИПС:</vt:lpstr>
      <vt:lpstr>Этапы работы куратора ИПС:</vt:lpstr>
      <vt:lpstr>Этапы работы куратора с семьей:</vt:lpstr>
      <vt:lpstr>Слайд 23</vt:lpstr>
      <vt:lpstr>Слайд 24</vt:lpstr>
      <vt:lpstr>Ошибки, выявленные в ходе проверок деятельности общественных наркопостов и кабинетов профилактики, результатов социально-психологического тестирования</vt:lpstr>
      <vt:lpstr>Слайд 26</vt:lpstr>
      <vt:lpstr>Слайд 27</vt:lpstr>
      <vt:lpstr>Слайд 28</vt:lpstr>
      <vt:lpstr>ГБУ «Центр профилактики, реабилитации и коррекции»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Иркутской области ГБОУ «Центр профилактики, реабилитации и коррекции»</dc:title>
  <cp:lastModifiedBy>GalstyanMN</cp:lastModifiedBy>
  <cp:revision>20</cp:revision>
  <dcterms:modified xsi:type="dcterms:W3CDTF">2016-09-20T07:40:54Z</dcterms:modified>
</cp:coreProperties>
</file>